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97" r:id="rId2"/>
    <p:sldId id="435" r:id="rId3"/>
    <p:sldId id="541" r:id="rId4"/>
    <p:sldId id="542" r:id="rId5"/>
    <p:sldId id="543" r:id="rId6"/>
    <p:sldId id="552" r:id="rId7"/>
    <p:sldId id="553" r:id="rId8"/>
    <p:sldId id="551" r:id="rId9"/>
    <p:sldId id="557" r:id="rId10"/>
    <p:sldId id="554" r:id="rId11"/>
    <p:sldId id="555" r:id="rId12"/>
    <p:sldId id="544" r:id="rId13"/>
    <p:sldId id="558" r:id="rId14"/>
    <p:sldId id="556" r:id="rId15"/>
    <p:sldId id="545" r:id="rId16"/>
    <p:sldId id="447" r:id="rId17"/>
    <p:sldId id="448" r:id="rId18"/>
    <p:sldId id="546" r:id="rId19"/>
    <p:sldId id="549" r:id="rId20"/>
    <p:sldId id="559" r:id="rId21"/>
    <p:sldId id="532" r:id="rId2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0000"/>
    <a:srgbClr val="190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581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75D20-0966-48F8-8D61-2D08BC1DCE14}" type="datetimeFigureOut">
              <a:rPr lang="zh-CN" altLang="en-US" smtClean="0"/>
              <a:t>2020/6/11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931F6-FBC0-49F4-98EE-F4A849428E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1582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C1814-C3F9-4DD6-85B6-E6B9F0EC3E98}" type="datetimeFigureOut">
              <a:rPr lang="zh-CN" altLang="en-US"/>
              <a:pPr>
                <a:defRPr/>
              </a:pPr>
              <a:t>2020/6/11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D1C7B-6C53-4DE4-B4D8-C8372DB384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FA428-782D-4569-9B9F-C25BA1923AAF}" type="datetimeFigureOut">
              <a:rPr lang="zh-CN" altLang="en-US"/>
              <a:pPr>
                <a:defRPr/>
              </a:pPr>
              <a:t>2020/6/11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40A83-F547-4CAB-B20B-BFEBDD7E2BB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579F8-23D0-4CE7-AFDA-F87F91F28AED}" type="datetimeFigureOut">
              <a:rPr lang="zh-CN" altLang="en-US"/>
              <a:pPr>
                <a:defRPr/>
              </a:pPr>
              <a:t>2020/6/11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40E00-D4AF-4E6E-9ABF-EA7EED6F632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6A183-224D-42D4-93C9-250CCC1B3BDE}" type="datetimeFigureOut">
              <a:rPr lang="zh-CN" altLang="en-US"/>
              <a:pPr>
                <a:defRPr/>
              </a:pPr>
              <a:t>2020/6/11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8728E-9110-4A69-8F67-F8E1599B74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66686-DEEC-48B9-99B3-431EA568A6B3}" type="datetimeFigureOut">
              <a:rPr lang="zh-CN" altLang="en-US"/>
              <a:pPr>
                <a:defRPr/>
              </a:pPr>
              <a:t>2020/6/11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D9812-364C-445E-B61B-1C97DDCDD58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A2708-AB0D-4A41-A65D-927E010E6E49}" type="datetimeFigureOut">
              <a:rPr lang="zh-CN" altLang="en-US"/>
              <a:pPr>
                <a:defRPr/>
              </a:pPr>
              <a:t>2020/6/11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92866-08BF-4EF7-BC34-D5CA8A6247B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58925-AC89-44CE-B237-D0723D10CC06}" type="datetimeFigureOut">
              <a:rPr lang="zh-CN" altLang="en-US"/>
              <a:pPr>
                <a:defRPr/>
              </a:pPr>
              <a:t>2020/6/11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E03AC-E2AC-45CE-9455-6FA181D58C9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D60F2-1D0E-4B55-B6A8-687EDC20F95F}" type="datetimeFigureOut">
              <a:rPr lang="zh-CN" altLang="en-US"/>
              <a:pPr>
                <a:defRPr/>
              </a:pPr>
              <a:t>2020/6/11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6F0DC-1BCA-4B86-8815-9C1B22FF443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51340-6815-4738-BB8B-35EF1D23197D}" type="datetimeFigureOut">
              <a:rPr lang="zh-CN" altLang="en-US"/>
              <a:pPr>
                <a:defRPr/>
              </a:pPr>
              <a:t>2020/6/11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DE57F-C04E-4C8A-85C5-1ED0CA4B335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47F70-2CE2-40E7-A971-757A286A6EC8}" type="datetimeFigureOut">
              <a:rPr lang="zh-CN" altLang="en-US"/>
              <a:pPr>
                <a:defRPr/>
              </a:pPr>
              <a:t>2020/6/11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334BC-CC34-4FDF-A0C8-EBF6604E88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8E8D9-D6B4-4C66-8990-42C5BEFCA9F9}" type="datetimeFigureOut">
              <a:rPr lang="zh-CN" altLang="en-US"/>
              <a:pPr>
                <a:defRPr/>
              </a:pPr>
              <a:t>2020/6/11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42351-EA5F-4B51-8846-B312B59F423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08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4B38957-97F9-44C9-9CEE-3BB5BF79F01E}" type="datetimeFigureOut">
              <a:rPr lang="zh-CN" altLang="en-US"/>
              <a:pPr>
                <a:defRPr/>
              </a:pPr>
              <a:t>2020/6/11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96C53CC-9CDA-4A13-A3F0-62F01CCFB9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zh-CN" altLang="en-US" sz="6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人的堕落</a:t>
            </a:r>
            <a:br>
              <a:rPr lang="en-US" altLang="zh-CN" sz="6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zh-CN" altLang="en-US" sz="60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创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1-13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节</a:t>
            </a:r>
            <a:br>
              <a:rPr lang="en-US" altLang="zh-CN" sz="3600" b="1" dirty="0">
                <a:solidFill>
                  <a:srgbClr val="FFFF00"/>
                </a:solidFill>
              </a:rPr>
            </a:br>
            <a:br>
              <a:rPr lang="en-US" altLang="zh-CN" sz="3600" b="1" dirty="0">
                <a:solidFill>
                  <a:srgbClr val="FFFF00"/>
                </a:solidFill>
              </a:rPr>
            </a:br>
            <a:br>
              <a:rPr lang="en-US" altLang="zh-CN" sz="3600" b="1" dirty="0">
                <a:solidFill>
                  <a:srgbClr val="FFFF00"/>
                </a:solidFill>
              </a:rPr>
            </a:br>
            <a:endParaRPr lang="zh-CN" alt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-28636" y="-13447"/>
            <a:ext cx="9144000" cy="4738591"/>
          </a:xfrm>
        </p:spPr>
        <p:txBody>
          <a:bodyPr/>
          <a:lstStyle/>
          <a:p>
            <a:pPr algn="l"/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二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、人堕落的过程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——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听信蛇的话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3:1b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蛇对女人说，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神岂是真说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，不许你们吃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园中所有树上的果子吗？</a:t>
            </a:r>
          </a:p>
        </p:txBody>
      </p:sp>
    </p:spTree>
    <p:extLst>
      <p:ext uri="{BB962C8B-B14F-4D97-AF65-F5344CB8AC3E}">
        <p14:creationId xmlns:p14="http://schemas.microsoft.com/office/powerpoint/2010/main" val="2774320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-28636" y="-13447"/>
            <a:ext cx="9144000" cy="6858000"/>
          </a:xfrm>
        </p:spPr>
        <p:txBody>
          <a:bodyPr/>
          <a:lstStyle/>
          <a:p>
            <a:pPr algn="l"/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16 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耶和华神吩咐他说，园中</a:t>
            </a:r>
            <a:r>
              <a:rPr lang="zh-CN" altLang="en-US" sz="32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各样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树上的果子</a:t>
            </a: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你可以</a:t>
            </a:r>
            <a:r>
              <a:rPr lang="zh-CN" altLang="en-US" sz="32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随意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吃。</a:t>
            </a: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17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只是</a:t>
            </a:r>
            <a:r>
              <a:rPr lang="zh-CN" altLang="en-US" sz="3200" b="1" dirty="0">
                <a:solidFill>
                  <a:srgbClr val="FF00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分别善恶树上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的果</a:t>
            </a: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子，你不可吃，因为你吃的日子</a:t>
            </a:r>
            <a:r>
              <a:rPr lang="zh-CN" altLang="en-US" sz="3200" b="1" dirty="0">
                <a:solidFill>
                  <a:srgbClr val="FF00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必定死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  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女人对蛇说，园中树上的果子，我们可以</a:t>
            </a: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吃，</a:t>
            </a: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  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惟有</a:t>
            </a:r>
            <a:r>
              <a:rPr lang="zh-CN" altLang="en-US" sz="3200" b="1" dirty="0">
                <a:solidFill>
                  <a:srgbClr val="FF00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园当中那棵树上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的果子，神曾说，你 </a:t>
            </a: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</a:t>
            </a: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们不可吃，</a:t>
            </a:r>
            <a:r>
              <a:rPr lang="zh-CN" altLang="en-US" sz="3200" b="1" dirty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也不可摸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，</a:t>
            </a:r>
            <a:r>
              <a:rPr lang="zh-CN" altLang="en-US" sz="3200" b="1" dirty="0">
                <a:solidFill>
                  <a:srgbClr val="FF00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免得你们死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减少：“</a:t>
            </a:r>
            <a:r>
              <a:rPr lang="zh-CN" altLang="en-US" sz="32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各样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”和“</a:t>
            </a:r>
            <a:r>
              <a:rPr lang="zh-CN" altLang="en-US" sz="32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随意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”</a:t>
            </a: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增加：“</a:t>
            </a:r>
            <a:r>
              <a:rPr lang="zh-CN" altLang="en-US" sz="3200" b="1" dirty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也不可摸</a:t>
            </a: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”</a:t>
            </a: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改变</a:t>
            </a: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: 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“</a:t>
            </a:r>
            <a:r>
              <a:rPr lang="zh-CN" altLang="en-US" sz="3200" b="1" dirty="0">
                <a:solidFill>
                  <a:srgbClr val="FF00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分别善恶树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”换成“</a:t>
            </a:r>
            <a:r>
              <a:rPr lang="zh-CN" altLang="en-US" sz="3200" b="1" dirty="0">
                <a:solidFill>
                  <a:srgbClr val="FF00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园当中那棵树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”</a:t>
            </a: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“</a:t>
            </a: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</a:t>
            </a:r>
            <a:r>
              <a:rPr lang="zh-CN" altLang="en-US" sz="3200" b="1" dirty="0">
                <a:solidFill>
                  <a:srgbClr val="FF00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必定死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”换成“</a:t>
            </a:r>
            <a:r>
              <a:rPr lang="zh-CN" altLang="en-US" sz="3200" b="1" dirty="0">
                <a:solidFill>
                  <a:srgbClr val="FF00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免得你们死</a:t>
            </a:r>
            <a:r>
              <a:rPr lang="zh-CN" altLang="en-US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”</a:t>
            </a:r>
            <a:endParaRPr lang="zh-CN" alt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399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-28636" y="-13447"/>
            <a:ext cx="9144000" cy="6858000"/>
          </a:xfrm>
        </p:spPr>
        <p:txBody>
          <a:bodyPr/>
          <a:lstStyle/>
          <a:p>
            <a:pPr algn="l" eaLnBrk="1" hangingPunct="1"/>
            <a:r>
              <a:rPr 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4-5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你们不一定死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，因为神知道，你们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吃的日子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眼睛就明亮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了，你们便如神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能知道善恶。</a:t>
            </a:r>
          </a:p>
        </p:txBody>
      </p:sp>
    </p:spTree>
    <p:extLst>
      <p:ext uri="{BB962C8B-B14F-4D97-AF65-F5344CB8AC3E}">
        <p14:creationId xmlns:p14="http://schemas.microsoft.com/office/powerpoint/2010/main" val="2399351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-28636" y="-13447"/>
            <a:ext cx="9144000" cy="6858000"/>
          </a:xfrm>
        </p:spPr>
        <p:txBody>
          <a:bodyPr/>
          <a:lstStyle/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6 </a:t>
            </a:r>
            <a:r>
              <a:rPr lang="zh-CN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于是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女人</a:t>
            </a:r>
            <a:r>
              <a:rPr lang="zh-CN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见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那棵树的果子好作食物，也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悦人的眼目，且是可喜爱的，能使人有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智慧，</a:t>
            </a:r>
            <a:r>
              <a:rPr lang="zh-CN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就摘下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果子来吃了。</a:t>
            </a:r>
            <a:r>
              <a:rPr lang="zh-CN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又给他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丈夫，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他丈夫也吃了。</a:t>
            </a:r>
            <a:endParaRPr lang="zh-CN" altLang="en-US" sz="3600" b="1" dirty="0">
              <a:solidFill>
                <a:srgbClr val="FFFF00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1404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-28636" y="-13447"/>
            <a:ext cx="9144000" cy="6858000"/>
          </a:xfrm>
        </p:spPr>
        <p:txBody>
          <a:bodyPr/>
          <a:lstStyle/>
          <a:p>
            <a:pPr algn="l" eaLnBrk="1" hangingPunct="1"/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三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、人堕落的结果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—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关系的破裂 创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7-13</a:t>
            </a:r>
            <a:b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、人与上帝的关系：从亲密到躲避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8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天起了凉风，耶和华神在园中行走。那  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人和他妻子听见神的声音，就藏在园里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的树木中，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躲避耶和华神的面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br>
              <a:rPr lang="en-US" altLang="zh-CN" sz="3200" b="1" dirty="0">
                <a:solidFill>
                  <a:srgbClr val="FFFF00"/>
                </a:solidFill>
              </a:rPr>
            </a:br>
            <a:br>
              <a:rPr lang="en-US" altLang="zh-CN" sz="3200" b="1" dirty="0">
                <a:solidFill>
                  <a:srgbClr val="FFFF00"/>
                </a:solidFill>
              </a:rPr>
            </a:br>
            <a:endParaRPr lang="zh-CN" alt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082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-28636" y="-13447"/>
            <a:ext cx="9144000" cy="6858000"/>
          </a:xfrm>
        </p:spPr>
        <p:txBody>
          <a:bodyPr/>
          <a:lstStyle/>
          <a:p>
            <a:pPr algn="l"/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、人与他人的关系：从亲密到互相指责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11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耶和华说，谁告诉你赤身露体呢？莫非你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吃了我吩咐你不可吃的那树上的果子吗？</a:t>
            </a:r>
            <a:b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12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那人说，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你所赐给我，与我同居的女人， </a:t>
            </a:r>
            <a:b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她把那树上的果子给我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，我就吃了。</a:t>
            </a:r>
            <a:b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13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耶和华神对女人说，你作的是什么事呢？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女人说，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那蛇引诱我，我就吃了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         </a:t>
            </a:r>
            <a:endParaRPr lang="zh-CN" altLang="zh-CN" sz="3600" b="1" dirty="0">
              <a:solidFill>
                <a:srgbClr val="FFFF00"/>
              </a:solidFill>
              <a:effectLst/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7694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9324528" cy="5733256"/>
          </a:xfrm>
        </p:spPr>
        <p:txBody>
          <a:bodyPr/>
          <a:lstStyle/>
          <a:p>
            <a:pPr algn="l"/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人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与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自己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的关系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从接纳到感到羞耻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25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当时夫妻二人赤身露体，并不羞耻。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7  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他们二人的眼睛就明亮了，才知道自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己是赤身露体，便拿无花果树的叶子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，为自己编作裙子。</a:t>
            </a:r>
            <a:endParaRPr lang="en-US" altLang="zh-CN" sz="3600" b="1" dirty="0">
              <a:solidFill>
                <a:srgbClr val="FFFF00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8354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4990" y="116632"/>
            <a:ext cx="9144000" cy="6408712"/>
          </a:xfrm>
        </p:spPr>
        <p:txBody>
          <a:bodyPr/>
          <a:lstStyle/>
          <a:p>
            <a:pPr algn="l"/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4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人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与自然的关系：从服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从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到对抗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15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耶和华神将那人安置在伊甸园，使他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修理看守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……19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耶和华神用土所造成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的野地各样走兽和空中各样飞鸟都带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到那人面前，看他叫什么。那人怎样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叫各样的活物，那就是它的名字。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20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 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那人便给一切牲畜和空中飞鸟，野地</a:t>
            </a:r>
            <a:b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走兽都起了名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8  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天起了凉风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18 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地必给你长出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荆棘和蒺藜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来。</a:t>
            </a:r>
            <a:endParaRPr lang="zh-CN" alt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239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-28636" y="-13447"/>
            <a:ext cx="9172636" cy="6858000"/>
          </a:xfrm>
        </p:spPr>
        <p:txBody>
          <a:bodyPr/>
          <a:lstStyle/>
          <a:p>
            <a:pPr eaLnBrk="1" hangingPunct="1"/>
            <a:r>
              <a:rPr lang="zh-CN" altLang="en-US" sz="66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总结</a:t>
            </a:r>
          </a:p>
        </p:txBody>
      </p:sp>
    </p:spTree>
    <p:extLst>
      <p:ext uri="{BB962C8B-B14F-4D97-AF65-F5344CB8AC3E}">
        <p14:creationId xmlns:p14="http://schemas.microsoft.com/office/powerpoint/2010/main" val="2044411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-28636" y="-13447"/>
            <a:ext cx="9144000" cy="6858000"/>
          </a:xfrm>
        </p:spPr>
        <p:txBody>
          <a:bodyPr/>
          <a:lstStyle/>
          <a:p>
            <a:pPr algn="l" eaLnBrk="1" hangingPunct="1"/>
            <a:r>
              <a:rPr lang="en-US" altLang="zh-CN" sz="3200" b="1" dirty="0">
                <a:solidFill>
                  <a:srgbClr val="FFFF00"/>
                </a:solidFill>
              </a:rPr>
              <a:t>                   </a:t>
            </a: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  </a:t>
            </a:r>
            <a:r>
              <a:rPr lang="zh-CN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人的堕落</a:t>
            </a: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zh-CN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一、人堕落的原因——蛇的引诱</a:t>
            </a: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	</a:t>
            </a:r>
            <a:br>
              <a:rPr lang="zh-CN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二、人堕落的过程——听信蛇的话</a:t>
            </a: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zh-CN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三、人堕落的结果——关系的破裂</a:t>
            </a:r>
            <a:br>
              <a:rPr lang="en-US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zh-CN" altLang="zh-CN" sz="32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28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zh-CN" sz="28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、人与上帝的关系：从亲密到躲避。</a:t>
            </a:r>
            <a:br>
              <a:rPr lang="zh-CN" altLang="zh-CN" sz="28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28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zh-CN" sz="28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、人与他人的关系：从亲密到互相指责。</a:t>
            </a:r>
            <a:br>
              <a:rPr lang="zh-CN" altLang="zh-CN" sz="28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28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zh-CN" sz="28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、人与</a:t>
            </a:r>
            <a:r>
              <a:rPr lang="zh-CN" altLang="en-US" sz="28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自己</a:t>
            </a:r>
            <a:r>
              <a:rPr lang="zh-CN" altLang="zh-CN" sz="28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的关系：从接纳到感到羞耻</a:t>
            </a:r>
            <a:br>
              <a:rPr lang="zh-CN" altLang="zh-CN" sz="28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28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4</a:t>
            </a:r>
            <a:r>
              <a:rPr lang="zh-CN" altLang="zh-CN" sz="28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、人与自然的关系：</a:t>
            </a:r>
            <a:r>
              <a:rPr lang="zh-CN" altLang="en-US" sz="28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从服从</a:t>
            </a:r>
            <a:r>
              <a:rPr lang="zh-CN" altLang="zh-CN" sz="28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到对抗</a:t>
            </a:r>
            <a:br>
              <a:rPr lang="zh-CN" altLang="zh-CN" sz="3200" b="1" dirty="0">
                <a:solidFill>
                  <a:srgbClr val="FFFF00"/>
                </a:solidFill>
              </a:rPr>
            </a:br>
            <a:endParaRPr lang="zh-CN" alt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521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25"/>
          </a:xfrm>
        </p:spPr>
        <p:txBody>
          <a:bodyPr/>
          <a:lstStyle/>
          <a:p>
            <a:pPr eaLnBrk="1" hangingPunct="1"/>
            <a:r>
              <a:rPr lang="zh-CN" altLang="en-US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祈祷</a:t>
            </a:r>
            <a:br>
              <a:rPr lang="en-US" altLang="zh-CN" b="1" dirty="0">
                <a:solidFill>
                  <a:srgbClr val="FFFF00"/>
                </a:solidFill>
              </a:rPr>
            </a:br>
            <a:br>
              <a:rPr lang="en-US" altLang="zh-CN" b="1" dirty="0">
                <a:solidFill>
                  <a:srgbClr val="FFFF00"/>
                </a:solidFill>
              </a:rPr>
            </a:br>
            <a:br>
              <a:rPr lang="en-US" altLang="zh-CN" b="1" dirty="0">
                <a:solidFill>
                  <a:srgbClr val="FFFF00"/>
                </a:solidFill>
              </a:rPr>
            </a:br>
            <a:br>
              <a:rPr lang="en-US" altLang="zh-CN" b="1" dirty="0">
                <a:solidFill>
                  <a:srgbClr val="FFFF00"/>
                </a:solidFill>
              </a:rPr>
            </a:br>
            <a:br>
              <a:rPr lang="en-US" altLang="zh-CN" b="1" dirty="0">
                <a:solidFill>
                  <a:srgbClr val="FFFF00"/>
                </a:solidFill>
              </a:rPr>
            </a:br>
            <a:br>
              <a:rPr lang="en-US" altLang="zh-CN" b="1" dirty="0">
                <a:solidFill>
                  <a:srgbClr val="FFFF00"/>
                </a:solidFill>
              </a:rPr>
            </a:br>
            <a:br>
              <a:rPr lang="zh-CN" altLang="zh-CN" dirty="0"/>
            </a:br>
            <a:endParaRPr lang="zh-CN" altLang="en-US" b="1" dirty="0"/>
          </a:p>
        </p:txBody>
      </p:sp>
      <p:pic>
        <p:nvPicPr>
          <p:cNvPr id="3074" name="Picture 2" descr="C:\Users\lptian\Desktop\48455917240907457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340769"/>
            <a:ext cx="9108504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830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-28636" y="-13447"/>
            <a:ext cx="9172636" cy="6858000"/>
          </a:xfrm>
        </p:spPr>
        <p:txBody>
          <a:bodyPr/>
          <a:lstStyle/>
          <a:p>
            <a:pPr algn="l" eaLnBrk="1" hangingPunct="1"/>
            <a:r>
              <a:rPr lang="en-US" altLang="zh-CN" sz="34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	</a:t>
            </a:r>
            <a:r>
              <a:rPr lang="zh-CN" altLang="en-US" sz="34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亲爱的弟兄姊妹，表面看人的堕落是因为撒但透过蛇对人的引诱，但真正的原因是人运用自己的自由选择和接受了撒但的试探。亲爱的弟兄姊妹，人生在世每天我们都会面对各式各样的试探和挑战。感谢主，他不仅救赎了我们，还应许成为我们随时的帮助和依靠。正如保罗所说“你们所遇见的试探，无非是人的能受的。神是信实的，必不叫你们受试探过于所能受的。在受试探的时候，总要给你们开一条出路，叫你们能忍受得住” （林前</a:t>
            </a:r>
            <a:r>
              <a:rPr lang="en-US" sz="34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10</a:t>
            </a:r>
            <a:r>
              <a:rPr lang="zh-CN" altLang="en-US" sz="34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sz="34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13</a:t>
            </a:r>
            <a:r>
              <a:rPr lang="zh-CN" altLang="en-US" sz="3400" b="1" dirty="0">
                <a:solidFill>
                  <a:srgbClr val="FFFF66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节）。愿上帝祝福我们，在生活中靠着加给我们力量的主，面对试探的时候，作出正确的抉择。</a:t>
            </a:r>
          </a:p>
        </p:txBody>
      </p:sp>
    </p:spTree>
    <p:extLst>
      <p:ext uri="{BB962C8B-B14F-4D97-AF65-F5344CB8AC3E}">
        <p14:creationId xmlns:p14="http://schemas.microsoft.com/office/powerpoint/2010/main" val="3702555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25"/>
          </a:xfrm>
        </p:spPr>
        <p:txBody>
          <a:bodyPr/>
          <a:lstStyle/>
          <a:p>
            <a:pPr eaLnBrk="1" hangingPunct="1"/>
            <a:r>
              <a:rPr lang="zh-CN" altLang="en-US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祈祷</a:t>
            </a:r>
            <a:br>
              <a:rPr lang="en-US" altLang="zh-CN" b="1" dirty="0">
                <a:solidFill>
                  <a:srgbClr val="FFFF00"/>
                </a:solidFill>
              </a:rPr>
            </a:br>
            <a:br>
              <a:rPr lang="en-US" altLang="zh-CN" b="1" dirty="0">
                <a:solidFill>
                  <a:srgbClr val="FFFF00"/>
                </a:solidFill>
              </a:rPr>
            </a:br>
            <a:br>
              <a:rPr lang="en-US" altLang="zh-CN" b="1" dirty="0">
                <a:solidFill>
                  <a:srgbClr val="FFFF00"/>
                </a:solidFill>
              </a:rPr>
            </a:br>
            <a:br>
              <a:rPr lang="en-US" altLang="zh-CN" b="1" dirty="0">
                <a:solidFill>
                  <a:srgbClr val="FFFF00"/>
                </a:solidFill>
              </a:rPr>
            </a:br>
            <a:br>
              <a:rPr lang="en-US" altLang="zh-CN" b="1" dirty="0">
                <a:solidFill>
                  <a:srgbClr val="FFFF00"/>
                </a:solidFill>
              </a:rPr>
            </a:br>
            <a:br>
              <a:rPr lang="en-US" altLang="zh-CN" b="1" dirty="0">
                <a:solidFill>
                  <a:srgbClr val="FFFF00"/>
                </a:solidFill>
              </a:rPr>
            </a:br>
            <a:br>
              <a:rPr lang="zh-CN" altLang="zh-CN" dirty="0"/>
            </a:br>
            <a:endParaRPr lang="zh-CN" altLang="en-US" b="1" dirty="0"/>
          </a:p>
        </p:txBody>
      </p:sp>
      <p:pic>
        <p:nvPicPr>
          <p:cNvPr id="3074" name="Picture 2" descr="C:\Users\lptian\Desktop\48455917240907457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340769"/>
            <a:ext cx="9108504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408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-28636" y="-13447"/>
            <a:ext cx="9144000" cy="6250759"/>
          </a:xfrm>
        </p:spPr>
        <p:txBody>
          <a:bodyPr/>
          <a:lstStyle/>
          <a:p>
            <a:pPr algn="l" eaLnBrk="1" hangingPunct="1"/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诗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90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7-10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7 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我们因你的</a:t>
            </a:r>
            <a:r>
              <a:rPr lang="zh-CN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怒气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而消灭，因你的</a:t>
            </a:r>
            <a:r>
              <a:rPr lang="zh-CN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忿怒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而惊惶。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8 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你将</a:t>
            </a:r>
            <a:r>
              <a:rPr lang="zh-CN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我们的罪孽摆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在你面前，将</a:t>
            </a:r>
            <a:r>
              <a:rPr lang="zh-CN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我们的隐恶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摆在你面光之中。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9 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我们经过的日子，都在你震怒之下。我们度尽的年岁好像一声叹息。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10 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</a:t>
            </a:r>
            <a:r>
              <a:rPr lang="zh-CN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一生的年日是七十岁。若是强壮可到八十岁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。但其中所矜夸的，不过是</a:t>
            </a:r>
            <a:r>
              <a:rPr lang="zh-CN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劳苦愁烦。转眼成空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，我们便如飞而去。</a:t>
            </a:r>
            <a:endParaRPr lang="zh-CN" altLang="en-US" sz="3600" b="1" dirty="0">
              <a:solidFill>
                <a:srgbClr val="FFFF00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201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-28636" y="-13447"/>
            <a:ext cx="9144000" cy="5314655"/>
          </a:xfrm>
        </p:spPr>
        <p:txBody>
          <a:bodyPr/>
          <a:lstStyle/>
          <a:p>
            <a:pPr algn="l" eaLnBrk="1" hangingPunct="1"/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一、人的堕落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的原因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——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蛇的引诱</a:t>
            </a:r>
            <a:b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创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 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耶和华神所造的，</a:t>
            </a:r>
            <a:r>
              <a:rPr lang="zh-CN" altLang="zh-CN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惟有蛇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比田野一切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 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的活物更狡猾。</a:t>
            </a:r>
            <a:br>
              <a:rPr lang="zh-CN" altLang="zh-CN" sz="3600" b="1" dirty="0">
                <a:solidFill>
                  <a:srgbClr val="FFFF00"/>
                </a:solidFill>
              </a:rPr>
            </a:br>
            <a:endParaRPr lang="zh-CN" alt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92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-28636" y="-13447"/>
            <a:ext cx="9144000" cy="6858000"/>
          </a:xfrm>
        </p:spPr>
        <p:txBody>
          <a:bodyPr/>
          <a:lstStyle/>
          <a:p>
            <a:pPr algn="l"/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问题思考：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	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为什么上帝允许人被蛇试探，并且不加以阻拦？回到我们今天的信仰当中，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为什么上帝不保守我们免于试探？难道上帝不爱我们吗？为什么他不给们一个对罪恶免疫，不会被引诱和犯罪的生命？</a:t>
            </a:r>
            <a:br>
              <a:rPr lang="zh-CN" altLang="zh-CN" sz="3600" dirty="0"/>
            </a:br>
            <a:br>
              <a:rPr lang="zh-CN" altLang="zh-CN" sz="3200" b="1" dirty="0">
                <a:solidFill>
                  <a:srgbClr val="FFFF00"/>
                </a:solidFill>
              </a:rPr>
            </a:br>
            <a:endParaRPr lang="zh-CN" alt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60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-28636" y="-13447"/>
            <a:ext cx="9144000" cy="6858000"/>
          </a:xfrm>
        </p:spPr>
        <p:txBody>
          <a:bodyPr/>
          <a:lstStyle/>
          <a:p>
            <a:pPr algn="l"/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问题思考：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	</a:t>
            </a:r>
            <a:r>
              <a:rPr lang="zh-CN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上帝为什么创造一个会引诱人的蛇？它起初被造的是不是一个恶的化身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？</a:t>
            </a:r>
            <a:br>
              <a:rPr lang="zh-CN" altLang="zh-CN" sz="3200" dirty="0"/>
            </a:br>
            <a:br>
              <a:rPr lang="zh-CN" altLang="zh-CN" sz="3200" b="1" dirty="0">
                <a:solidFill>
                  <a:srgbClr val="FFFF00"/>
                </a:solidFill>
              </a:rPr>
            </a:br>
            <a:endParaRPr lang="zh-CN" alt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6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323528" y="-13447"/>
            <a:ext cx="2160240" cy="6858000"/>
          </a:xfrm>
        </p:spPr>
        <p:txBody>
          <a:bodyPr/>
          <a:lstStyle/>
          <a:p>
            <a:pPr algn="l"/>
            <a:br>
              <a:rPr lang="en-US" altLang="zh-CN" dirty="0">
                <a:solidFill>
                  <a:srgbClr val="FFFF00"/>
                </a:solidFill>
              </a:rPr>
            </a:br>
            <a:r>
              <a:rPr lang="en-US" altLang="zh-CN" dirty="0" err="1">
                <a:solidFill>
                  <a:srgbClr val="FFFF00"/>
                </a:solidFill>
              </a:rPr>
              <a:t>עָר֔וּם</a:t>
            </a:r>
            <a:br>
              <a:rPr lang="zh-CN" altLang="zh-CN" sz="3200" dirty="0">
                <a:solidFill>
                  <a:srgbClr val="FFFF00"/>
                </a:solidFill>
              </a:rPr>
            </a:br>
            <a:br>
              <a:rPr lang="zh-CN" altLang="zh-CN" sz="3200" b="1" dirty="0">
                <a:solidFill>
                  <a:srgbClr val="FFFF00"/>
                </a:solidFill>
              </a:rPr>
            </a:br>
            <a:endParaRPr lang="zh-CN" altLang="en-US" sz="3200" b="1" dirty="0">
              <a:solidFill>
                <a:srgbClr val="FFFF00"/>
              </a:solidFill>
            </a:endParaRP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0B3D79EA-52CE-4135-8AFB-179E0F23C6F7}"/>
              </a:ext>
            </a:extLst>
          </p:cNvPr>
          <p:cNvSpPr/>
          <p:nvPr/>
        </p:nvSpPr>
        <p:spPr>
          <a:xfrm>
            <a:off x="1665186" y="2060848"/>
            <a:ext cx="573128" cy="2520280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b="1" dirty="0">
              <a:ln w="12700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A25D48C6-FDF5-44A4-A383-D54CED2C32C8}"/>
              </a:ext>
            </a:extLst>
          </p:cNvPr>
          <p:cNvSpPr txBox="1">
            <a:spLocks/>
          </p:cNvSpPr>
          <p:nvPr/>
        </p:nvSpPr>
        <p:spPr bwMode="auto">
          <a:xfrm>
            <a:off x="2238314" y="332656"/>
            <a:ext cx="6905686" cy="6489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/>
            <a:br>
              <a:rPr lang="en-US" altLang="zh-CN" dirty="0">
                <a:solidFill>
                  <a:srgbClr val="FFFF00"/>
                </a:solidFill>
              </a:rPr>
            </a:br>
            <a:br>
              <a:rPr lang="en-US" altLang="zh-CN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40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Crafty</a:t>
            </a:r>
            <a:r>
              <a:rPr lang="zh-CN" altLang="en-US" sz="40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  狡猾的</a:t>
            </a:r>
            <a:br>
              <a:rPr lang="en-US" altLang="zh-CN" sz="40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altLang="zh-CN" sz="40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40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Shrewd </a:t>
            </a:r>
            <a:r>
              <a:rPr lang="zh-CN" altLang="en-US" sz="40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：精明的</a:t>
            </a:r>
            <a:br>
              <a:rPr lang="en-US" altLang="zh-CN" sz="40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40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      </a:t>
            </a:r>
            <a:br>
              <a:rPr lang="zh-CN" altLang="zh-CN" sz="40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40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Sensible</a:t>
            </a:r>
            <a:r>
              <a:rPr lang="zh-CN" altLang="en-US" sz="40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：明智的</a:t>
            </a:r>
            <a:r>
              <a:rPr lang="en-US" altLang="zh-CN" sz="40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/</a:t>
            </a:r>
            <a:r>
              <a:rPr lang="zh-CN" altLang="en-US" sz="40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通情达理的</a:t>
            </a:r>
            <a:endParaRPr lang="en-US" altLang="zh-CN" sz="4000" dirty="0">
              <a:solidFill>
                <a:srgbClr val="FFFF00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  <a:p>
            <a:pPr algn="l"/>
            <a:endParaRPr lang="en-US" altLang="zh-CN" sz="3200" b="1" dirty="0">
              <a:solidFill>
                <a:srgbClr val="FFFF00"/>
              </a:solidFill>
            </a:endParaRPr>
          </a:p>
          <a:p>
            <a:pPr algn="l"/>
            <a:endParaRPr lang="en-US" altLang="zh-CN" sz="3200" b="1" dirty="0">
              <a:solidFill>
                <a:srgbClr val="FFFF00"/>
              </a:solidFill>
            </a:endParaRPr>
          </a:p>
          <a:p>
            <a:pPr algn="l"/>
            <a:br>
              <a:rPr lang="zh-CN" altLang="zh-CN" sz="3200" b="1" dirty="0">
                <a:solidFill>
                  <a:srgbClr val="FFFF00"/>
                </a:solidFill>
              </a:rPr>
            </a:br>
            <a:endParaRPr lang="zh-CN" alt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034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-28636" y="-13447"/>
            <a:ext cx="9144000" cy="6034735"/>
          </a:xfrm>
        </p:spPr>
        <p:txBody>
          <a:bodyPr/>
          <a:lstStyle/>
          <a:p>
            <a:pPr algn="l"/>
            <a:r>
              <a:rPr 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“</a:t>
            </a:r>
            <a:r>
              <a:rPr lang="zh-CN" alt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你仍然持守你的纯正吗？</a:t>
            </a:r>
            <a:r>
              <a:rPr lang="zh-CN" altLang="en-US" sz="3600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你弃掉神，死了吧</a:t>
            </a:r>
            <a:r>
              <a:rPr 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”</a:t>
            </a:r>
            <a:r>
              <a:rPr lang="zh-CN" alt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（伯</a:t>
            </a:r>
            <a:r>
              <a:rPr 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9</a:t>
            </a:r>
            <a:r>
              <a:rPr lang="zh-CN" alt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）</a:t>
            </a:r>
            <a:br>
              <a:rPr 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“</a:t>
            </a:r>
            <a:r>
              <a:rPr lang="zh-CN" alt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你说话</a:t>
            </a:r>
            <a:r>
              <a:rPr lang="zh-CN" altLang="en-US" sz="3600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像愚顽的妇人</a:t>
            </a:r>
            <a:r>
              <a:rPr lang="zh-CN" alt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一样。嗳！难道我们从神手里得福，不也受祸吗？在这一切的事上，</a:t>
            </a:r>
            <a:r>
              <a:rPr lang="zh-CN" altLang="en-US" sz="3600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约伯并不以口犯罪</a:t>
            </a:r>
            <a:r>
              <a:rPr 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”</a:t>
            </a:r>
            <a:r>
              <a:rPr lang="zh-CN" alt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（伯</a:t>
            </a:r>
            <a:r>
              <a:rPr 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10</a:t>
            </a:r>
            <a:r>
              <a:rPr lang="zh-CN" altLang="en-US" sz="3600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）。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                                      </a:t>
            </a:r>
            <a:endParaRPr lang="zh-CN" altLang="en-US" sz="3600" b="1" dirty="0">
              <a:solidFill>
                <a:srgbClr val="FFFF00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049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-28636" y="-13447"/>
            <a:ext cx="9144000" cy="6858000"/>
          </a:xfrm>
        </p:spPr>
        <p:txBody>
          <a:bodyPr/>
          <a:lstStyle/>
          <a:p>
            <a:pPr algn="l"/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21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从此耶稣才指示门徒，他必须上耶路撒冷去，受长老祭司长文士许多的苦，并且被杀，第三日复活。</a:t>
            </a:r>
            <a:b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22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彼得就拉着他，劝他说，主阿，万不可如此，这事必不临到你身上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b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b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23</a:t>
            </a:r>
            <a:r>
              <a:rPr lang="zh-CN" altLang="en-US" sz="3600" b="1" dirty="0">
                <a:solidFill>
                  <a:schemeClr val="bg1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耶稣转过来，对彼得说，撒但退我后边去吧。你是绊我脚的。因为你不体贴神的意思，只体贴人的意思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b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                      ——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太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16</a:t>
            </a:r>
            <a:r>
              <a:rPr lang="zh-CN" altLang="en-US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21-23</a:t>
            </a:r>
            <a:endParaRPr lang="zh-CN" altLang="en-US" sz="3600" b="1" dirty="0">
              <a:solidFill>
                <a:srgbClr val="FFFF00"/>
              </a:solidFill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01897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3841</TotalTime>
  <Words>191</Words>
  <Application>Microsoft Office PowerPoint</Application>
  <PresentationFormat>On-screen Show (4:3)</PresentationFormat>
  <Paragraphs>25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等线</vt:lpstr>
      <vt:lpstr>汉仪中楷简</vt:lpstr>
      <vt:lpstr>Arial</vt:lpstr>
      <vt:lpstr>Calibri</vt:lpstr>
      <vt:lpstr>Office 主题</vt:lpstr>
      <vt:lpstr>人的堕落  创3：1-13节   </vt:lpstr>
      <vt:lpstr>祈祷       </vt:lpstr>
      <vt:lpstr>诗90：7-10  7 我们因你的怒气而消灭，因你的忿怒而惊惶。 8 你将我们的罪孽摆在你面前，将我们的隐恶摆在你面光之中。 9 我们经过的日子，都在你震怒之下。我们度尽的年岁好像一声叹息。 10 我们一生的年日是七十岁。若是强壮可到八十岁。但其中所矜夸的，不过是劳苦愁烦。转眼成空，我们便如飞而去。</vt:lpstr>
      <vt:lpstr>一、人的堕落的原因——蛇的引诱   创3：1 耶和华神所造的，惟有蛇比田野一切           的活物更狡猾。 </vt:lpstr>
      <vt:lpstr>问题思考：   为什么上帝允许人被蛇试探，并且不加以阻拦？回到我们今天的信仰当中，为什么上帝不保守我们免于试探？难道上帝不爱我们吗？为什么他不给们一个对罪恶免疫，不会被引诱和犯罪的生命？  </vt:lpstr>
      <vt:lpstr>问题思考：   上帝为什么创造一个会引诱人的蛇？它起初被造的是不是一个恶的化身？  </vt:lpstr>
      <vt:lpstr> עָר֔וּם  </vt:lpstr>
      <vt:lpstr>“你仍然持守你的纯正吗？你弃掉神，死了吧”（伯2：9）   “你说话像愚顽的妇人一样。嗳！难道我们从神手里得福，不也受祸吗？在这一切的事上，约伯并不以口犯罪”（伯2：10）。                                             </vt:lpstr>
      <vt:lpstr>21从此耶稣才指示门徒，他必须上耶路撒冷去，受长老祭司长文士许多的苦，并且被杀，第三日复活。  22彼得就拉着他，劝他说，主阿，万不可如此，这事必不临到你身上。  23耶稣转过来，对彼得说，撒但退我后边去吧。你是绊我脚的。因为你不体贴神的意思，只体贴人的意思。                       ——太16：21-23</vt:lpstr>
      <vt:lpstr>二、人堕落的过程——听信蛇的话  3:1b 蛇对女人说，神岂是真说，不许你们吃      园中所有树上的果子吗？</vt:lpstr>
      <vt:lpstr>2：16 耶和华神吩咐他说，园中各样树上的果子       你可以随意吃。17只是分别善恶树上的果       子，你不可吃，因为你吃的日子必定死。  3：2  女人对蛇说，园中树上的果子，我们可以       吃， 3：3  惟有园当中那棵树上的果子，神曾说，你          们不可吃，也不可摸，免得你们死。  减少：“各样”和“随意” 增加：“也不可摸” 改变: “分别善恶树”换成“园当中那棵树”       “ 必定死”换成“免得你们死”</vt:lpstr>
      <vt:lpstr>3：4-5 你们不一定死，因为神知道，你们        吃的日子眼睛就明亮了，你们便如神        能知道善恶。</vt:lpstr>
      <vt:lpstr>3：6 于是女人见那棵树的果子好作食物，也       悦人的眼目，且是可喜爱的，能使人有       智慧，就摘下果子来吃了。又给他丈夫，      他丈夫也吃了。</vt:lpstr>
      <vt:lpstr>三、人堕落的结果—关系的破裂 创3：7-13  1、人与上帝的关系：从亲密到躲避  3：8 天起了凉风，耶和华神在园中行走。那        人和他妻子听见神的声音，就藏在园里      的树木中，躲避耶和华神的面。  </vt:lpstr>
      <vt:lpstr>2、人与他人的关系：从亲密到互相指责  11 耶和华说，谁告诉你赤身露体呢？莫非你    吃了我吩咐你不可吃的那树上的果子吗？ 12 那人说，你所赐给我，与我同居的女人，     她把那树上的果子给我，我就吃了。 13 耶和华神对女人说，你作的是什么事呢？    女人说，那蛇引诱我，我就吃了。                 </vt:lpstr>
      <vt:lpstr>3、人与自己的关系：从接纳到感到羞耻  2：25 当时夫妻二人赤身露体，并不羞耻。  3：7  他们二人的眼睛就明亮了，才知道自       己是赤身露体，便拿无花果树的叶子        ，为自己编作裙子。</vt:lpstr>
      <vt:lpstr>4、人与自然的关系：从服从到对抗  2：15 耶和华神将那人安置在伊甸园，使他       修理看守……19耶和华神用土所造成       的野地各样走兽和空中各样飞鸟都带       到那人面前，看他叫什么。那人怎样       叫各样的活物，那就是它的名字。20        那人便给一切牲畜和空中飞鸟，野地       走兽都起了名。 3：8  天起了凉风。 3：18 地必给你长出荆棘和蒺藜来。</vt:lpstr>
      <vt:lpstr>总结</vt:lpstr>
      <vt:lpstr>                           人的堕落  一、人堕落的原因——蛇的引诱   二、人堕落的过程——听信蛇的话  三、人堕落的结果——关系的破裂  1、人与上帝的关系：从亲密到躲避。 2、人与他人的关系：从亲密到互相指责。 3、人与自己的关系：从接纳到感到羞耻 4、人与自然的关系：从服从到对抗 </vt:lpstr>
      <vt:lpstr> 亲爱的弟兄姊妹，表面看人的堕落是因为撒但透过蛇对人的引诱，但真正的原因是人运用自己的自由选择和接受了撒但的试探。亲爱的弟兄姊妹，人生在世每天我们都会面对各式各样的试探和挑战。感谢主，他不仅救赎了我们，还应许成为我们随时的帮助和依靠。正如保罗所说“你们所遇见的试探，无非是人的能受的。神是信实的，必不叫你们受试探过于所能受的。在受试探的时候，总要给你们开一条出路，叫你们能忍受得住” （林前10：13节）。愿上帝祝福我们，在生活中靠着加给我们力量的主，面对试探的时候，作出正确的抉择。</vt:lpstr>
      <vt:lpstr>祈祷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275</cp:revision>
  <dcterms:modified xsi:type="dcterms:W3CDTF">2020-06-11T22:57:39Z</dcterms:modified>
</cp:coreProperties>
</file>